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1862" r:id="rId3"/>
    <p:sldId id="1866" r:id="rId4"/>
    <p:sldId id="1852" r:id="rId5"/>
    <p:sldId id="1861" r:id="rId6"/>
    <p:sldId id="1860" r:id="rId7"/>
    <p:sldId id="1867" r:id="rId8"/>
    <p:sldId id="1863" r:id="rId9"/>
  </p:sldIdLst>
  <p:sldSz cx="12192000" cy="6858000"/>
  <p:notesSz cx="6735763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93CENDtLfBBjnH8khBGBU/Tz8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0B98"/>
    <a:srgbClr val="4418EB"/>
    <a:srgbClr val="F9CC0C"/>
    <a:srgbClr val="3E15D6"/>
    <a:srgbClr val="025FAB"/>
    <a:srgbClr val="FFFFFF"/>
    <a:srgbClr val="D0E1ED"/>
    <a:srgbClr val="0000FF"/>
    <a:srgbClr val="660065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FA909-7838-41C2-A157-8FF6BAAB369A}">
  <a:tblStyle styleId="{A6AFA909-7838-41C2-A157-8FF6BAAB3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5897"/>
  </p:normalViewPr>
  <p:slideViewPr>
    <p:cSldViewPr snapToGrid="0">
      <p:cViewPr varScale="1">
        <p:scale>
          <a:sx n="112" d="100"/>
          <a:sy n="112" d="100"/>
        </p:scale>
        <p:origin x="552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0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CF7E89F0-3F8F-4919-802B-AB27524A40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537F4-BC2E-4EE8-BD5E-957AEDA6D5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16F2-72BF-45B3-8E3B-B7DE4D81E25B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D11CFC-120E-4EE5-9D88-1DE5FC8CE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CE4DD4-8718-42F3-BCC6-1E3118497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D825B-6816-4EEE-911D-43A29605CF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6714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2550" y="741363"/>
            <a:ext cx="6570663" cy="3697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d778e94f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1235075"/>
            <a:ext cx="5913437" cy="332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g9d778e94f1_0_121:notes"/>
          <p:cNvSpPr txBox="1">
            <a:spLocks noGrp="1"/>
          </p:cNvSpPr>
          <p:nvPr>
            <p:ph type="body" idx="1"/>
          </p:nvPr>
        </p:nvSpPr>
        <p:spPr>
          <a:xfrm>
            <a:off x="673576" y="4748158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00" tIns="46000" rIns="92000" bIns="4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1A9FBD6-97DA-E848-8239-3D0FD27A1033}"/>
              </a:ext>
            </a:extLst>
          </p:cNvPr>
          <p:cNvSpPr/>
          <p:nvPr userDrawn="1"/>
        </p:nvSpPr>
        <p:spPr>
          <a:xfrm flipH="1">
            <a:off x="8088470" y="3429000"/>
            <a:ext cx="4103529" cy="3429001"/>
          </a:xfrm>
          <a:prstGeom prst="rtTriangle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234963"/>
            <a:ext cx="4993604" cy="58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・本資料は弊社の許可無く対外的に参照・配布しないようお願い申し上げます。</a:t>
            </a:r>
            <a:endParaRPr kumimoji="1"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・本資料は機密情報を含む社外秘の資料です。 取り扱いにご注意ください</a:t>
            </a: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。 </a:t>
            </a:r>
            <a:br>
              <a:rPr lang="en-US" altLang="ja-JP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</a:b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E8F7C6-6CA5-514F-9AB5-B53475349A35}"/>
              </a:ext>
            </a:extLst>
          </p:cNvPr>
          <p:cNvSpPr txBox="1"/>
          <p:nvPr userDrawn="1"/>
        </p:nvSpPr>
        <p:spPr>
          <a:xfrm>
            <a:off x="10435910" y="132833"/>
            <a:ext cx="1622738" cy="3153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108000" tIns="36000" rIns="108000" bIns="36000" rtlCol="0" anchor="ctr" anchorCtr="0">
            <a:spAutoFit/>
          </a:bodyPr>
          <a:lstStyle/>
          <a:p>
            <a:pPr algn="ctr">
              <a:lnSpc>
                <a:spcPts val="2100"/>
              </a:lnSpc>
            </a:pPr>
            <a:r>
              <a:rPr kumimoji="1" lang="en-US" altLang="ja-JP" b="0" i="0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CONFIDENTIAL</a:t>
            </a:r>
            <a:endParaRPr kumimoji="1" lang="ja-JP" altLang="en-US" b="0" i="0">
              <a:solidFill>
                <a:srgbClr val="C0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25453B8-B52E-F77A-4172-87CA7805D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39" y="5957160"/>
            <a:ext cx="2533374" cy="5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7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水 が含まれている画像&#10;&#10;自動的に生成された説明">
            <a:extLst>
              <a:ext uri="{FF2B5EF4-FFF2-40B4-BE49-F238E27FC236}">
                <a16:creationId xmlns:a16="http://schemas.microsoft.com/office/drawing/2014/main" id="{9595A2A6-1C9A-B5EB-D8F4-F15496B5B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0C6859-AF34-ECFE-6C58-D66AE6BBCAB6}"/>
              </a:ext>
            </a:extLst>
          </p:cNvPr>
          <p:cNvSpPr/>
          <p:nvPr userDrawn="1"/>
        </p:nvSpPr>
        <p:spPr>
          <a:xfrm>
            <a:off x="-3777" y="0"/>
            <a:ext cx="7684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8E8518-3720-3363-B5CF-A33F2B0CEF9C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3" name="Google Shape;13;p25">
            <a:extLst>
              <a:ext uri="{FF2B5EF4-FFF2-40B4-BE49-F238E27FC236}">
                <a16:creationId xmlns:a16="http://schemas.microsoft.com/office/drawing/2014/main" id="{815A164D-5E07-69EB-51F1-1C1DF28BE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14;p25">
            <a:extLst>
              <a:ext uri="{FF2B5EF4-FFF2-40B4-BE49-F238E27FC236}">
                <a16:creationId xmlns:a16="http://schemas.microsoft.com/office/drawing/2014/main" id="{184C3C97-18ED-23C5-D940-B7EA02E48C1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0" name="図 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73396987-6DC0-79C9-344E-EB4E0C012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0188" y="187784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E817270-DF37-5CF1-9B38-6013D1F45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526" y="0"/>
            <a:ext cx="4517246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2" name="Google Shape;13;p25">
            <a:extLst>
              <a:ext uri="{FF2B5EF4-FFF2-40B4-BE49-F238E27FC236}">
                <a16:creationId xmlns:a16="http://schemas.microsoft.com/office/drawing/2014/main" id="{9F7DF1C6-C75E-E2D4-E638-C8F6EDDBB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4;p25">
            <a:extLst>
              <a:ext uri="{FF2B5EF4-FFF2-40B4-BE49-F238E27FC236}">
                <a16:creationId xmlns:a16="http://schemas.microsoft.com/office/drawing/2014/main" id="{2C9D8780-F502-0184-F07C-81D709ED8A1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" name="図 5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13B72A3-BC12-B8BA-40AD-3BC0CE5C8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8310" y="6036338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9D5856A-97EA-4D02-E586-C309117FA30D}"/>
              </a:ext>
            </a:extLst>
          </p:cNvPr>
          <p:cNvCxnSpPr>
            <a:cxnSpLocks/>
          </p:cNvCxnSpPr>
          <p:nvPr userDrawn="1"/>
        </p:nvCxnSpPr>
        <p:spPr>
          <a:xfrm flipH="1">
            <a:off x="890191" y="3568592"/>
            <a:ext cx="8520032" cy="0"/>
          </a:xfrm>
          <a:prstGeom prst="line">
            <a:avLst/>
          </a:prstGeom>
          <a:ln w="9525">
            <a:solidFill>
              <a:srgbClr val="4418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54AFEE-E564-8275-2719-3C0B3569BB5B}"/>
              </a:ext>
            </a:extLst>
          </p:cNvPr>
          <p:cNvSpPr txBox="1"/>
          <p:nvPr userDrawn="1"/>
        </p:nvSpPr>
        <p:spPr>
          <a:xfrm>
            <a:off x="860694" y="3124140"/>
            <a:ext cx="6109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　　</a:t>
            </a:r>
            <a:endParaRPr lang="ja-JP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D43791D-387A-AD14-5043-E04B9F7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93" y="2970416"/>
            <a:ext cx="10062289" cy="1101965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Google Shape;18;p26">
            <a:extLst>
              <a:ext uri="{FF2B5EF4-FFF2-40B4-BE49-F238E27FC236}">
                <a16:creationId xmlns:a16="http://schemas.microsoft.com/office/drawing/2014/main" id="{225CC3B6-8922-FD3D-587B-65FC0530FFA9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bg1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2389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97476"/>
            <a:ext cx="9436293" cy="503237"/>
          </a:xfrm>
          <a:prstGeom prst="rect">
            <a:avLst/>
          </a:prstGeom>
        </p:spPr>
        <p:txBody>
          <a:bodyPr anchor="ctr"/>
          <a:lstStyle>
            <a:lvl1pP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AD87B1C-D4BE-AD30-53EB-44C02892C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87" y="6635636"/>
            <a:ext cx="833202" cy="1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3" y="97476"/>
            <a:ext cx="9426834" cy="503237"/>
          </a:xfrm>
          <a:prstGeom prst="rect">
            <a:avLst/>
          </a:prstGeom>
        </p:spPr>
        <p:txBody>
          <a:bodyPr anchor="ctr"/>
          <a:lstStyle>
            <a:lvl1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5F5CD33-40ED-BFDC-A6D0-49B30134C151}"/>
              </a:ext>
            </a:extLst>
          </p:cNvPr>
          <p:cNvCxnSpPr/>
          <p:nvPr userDrawn="1"/>
        </p:nvCxnSpPr>
        <p:spPr>
          <a:xfrm>
            <a:off x="123566" y="617836"/>
            <a:ext cx="11969578" cy="0"/>
          </a:xfrm>
          <a:prstGeom prst="line">
            <a:avLst/>
          </a:prstGeom>
          <a:ln w="19050">
            <a:solidFill>
              <a:srgbClr val="4418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4ABA2325-6BF4-9672-675A-F08C16C4D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1592" y="169023"/>
            <a:ext cx="1585413" cy="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Google Shape;18;p26">
            <a:extLst>
              <a:ext uri="{FF2B5EF4-FFF2-40B4-BE49-F238E27FC236}">
                <a16:creationId xmlns:a16="http://schemas.microsoft.com/office/drawing/2014/main" id="{71A53F70-892D-A24E-8B77-50BC0EA51CC5}"/>
              </a:ext>
            </a:extLst>
          </p:cNvPr>
          <p:cNvSpPr txBox="1"/>
          <p:nvPr userDrawn="1"/>
        </p:nvSpPr>
        <p:spPr>
          <a:xfrm>
            <a:off x="10067484" y="6680128"/>
            <a:ext cx="137686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</a:t>
            </a:r>
            <a:endParaRPr sz="800" b="0" i="0" u="none" strike="noStrike" cap="none" dirty="0">
              <a:solidFill>
                <a:srgbClr val="BFBFBF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52974E-217C-A69D-C6A8-938A2210B9D5}"/>
              </a:ext>
            </a:extLst>
          </p:cNvPr>
          <p:cNvSpPr/>
          <p:nvPr userDrawn="1"/>
        </p:nvSpPr>
        <p:spPr>
          <a:xfrm>
            <a:off x="1" y="1"/>
            <a:ext cx="3887893" cy="6858000"/>
          </a:xfrm>
          <a:prstGeom prst="rect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04"/>
          </a:p>
        </p:txBody>
      </p:sp>
      <p:pic>
        <p:nvPicPr>
          <p:cNvPr id="4" name="Picture 2" descr="aglys">
            <a:extLst>
              <a:ext uri="{FF2B5EF4-FFF2-40B4-BE49-F238E27FC236}">
                <a16:creationId xmlns:a16="http://schemas.microsoft.com/office/drawing/2014/main" id="{196DF5C9-B1E1-68B4-F112-5F53FB8F48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9" y="6561489"/>
            <a:ext cx="1116043" cy="19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67" r:id="rId3"/>
    <p:sldLayoutId id="2147483663" r:id="rId4"/>
    <p:sldLayoutId id="2147483654" r:id="rId5"/>
    <p:sldLayoutId id="2147483665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 UI" panose="020B0500000000000000" pitchFamily="34" charset="-128"/>
          <a:ea typeface="Yu Gothic UI" panose="020B05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" panose="020B0400000000000000" pitchFamily="34" charset="-128"/>
          <a:ea typeface="Yu Gothic" panose="020B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llections/ibm/materials-673465deacbdf38d9c0c630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qiita.com/peony_snow/items/649ecb307cd3b5c10aa7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kajino19a/kajino19a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2309.163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166AA9-59FB-8973-5D68-C303441D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Foundation Model for Material (FM4M)</a:t>
            </a:r>
            <a:endParaRPr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07B8FFF-0898-4B48-E56F-3469A6647B8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312" y="1104476"/>
            <a:ext cx="3238494" cy="613431"/>
          </a:xfrm>
        </p:spPr>
        <p:txBody>
          <a:bodyPr/>
          <a:lstStyle/>
          <a:p>
            <a:r>
              <a:rPr lang="en-US" altLang="ja-JP" dirty="0"/>
              <a:t>IBM model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0818-56EF-E41B-9E3C-0EDC5926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B6B6E6D-AC84-0DC6-778C-B85A8305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Model Architecture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DC5D4B2-00DC-ACA4-14D2-EC5F49A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5" y="848788"/>
            <a:ext cx="10718430" cy="45660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2CFFD5-BA24-8FF2-ED86-4F32D254CAEE}"/>
              </a:ext>
            </a:extLst>
          </p:cNvPr>
          <p:cNvSpPr txBox="1"/>
          <p:nvPr/>
        </p:nvSpPr>
        <p:spPr>
          <a:xfrm>
            <a:off x="543297" y="6257287"/>
            <a:ext cx="736567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hlinkClick r:id="rId3"/>
              </a:rPr>
              <a:t>https://huggingface.co/collections/ibm/materials-673465deacbdf38d9c0c6303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4135DF-E2C2-1CCB-AB86-5B65449FF882}"/>
              </a:ext>
            </a:extLst>
          </p:cNvPr>
          <p:cNvSpPr txBox="1"/>
          <p:nvPr/>
        </p:nvSpPr>
        <p:spPr>
          <a:xfrm>
            <a:off x="2382368" y="5658451"/>
            <a:ext cx="973124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単独の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A4473908-3A7A-AB9E-E93C-416C68C8CE2D}"/>
              </a:ext>
            </a:extLst>
          </p:cNvPr>
          <p:cNvSpPr/>
          <p:nvPr/>
        </p:nvSpPr>
        <p:spPr>
          <a:xfrm>
            <a:off x="2754630" y="5154417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3A5622-B06B-6005-EDA5-16239C8C1BE9}"/>
              </a:ext>
            </a:extLst>
          </p:cNvPr>
          <p:cNvSpPr txBox="1"/>
          <p:nvPr/>
        </p:nvSpPr>
        <p:spPr>
          <a:xfrm>
            <a:off x="4849340" y="5662927"/>
            <a:ext cx="2362990" cy="522794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単独の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から潜在空間を融合した融合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を作成</a:t>
            </a:r>
          </a:p>
        </p:txBody>
      </p:sp>
      <p:sp>
        <p:nvSpPr>
          <p:cNvPr id="10" name="上矢印 9">
            <a:extLst>
              <a:ext uri="{FF2B5EF4-FFF2-40B4-BE49-F238E27FC236}">
                <a16:creationId xmlns:a16="http://schemas.microsoft.com/office/drawing/2014/main" id="{42DEAA02-E12A-5555-BC63-99545648897B}"/>
              </a:ext>
            </a:extLst>
          </p:cNvPr>
          <p:cNvSpPr/>
          <p:nvPr/>
        </p:nvSpPr>
        <p:spPr>
          <a:xfrm>
            <a:off x="5863590" y="5158893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ED0AA-5A85-DFB6-9A20-C1F0E5D1AB5A}"/>
              </a:ext>
            </a:extLst>
          </p:cNvPr>
          <p:cNvSpPr txBox="1"/>
          <p:nvPr/>
        </p:nvSpPr>
        <p:spPr>
          <a:xfrm>
            <a:off x="8255875" y="5662927"/>
            <a:ext cx="2362990" cy="503590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融合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から下流タスクへの応用</a:t>
            </a:r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D318FB06-BB0A-E956-94F8-D72C04DF7830}"/>
              </a:ext>
            </a:extLst>
          </p:cNvPr>
          <p:cNvSpPr/>
          <p:nvPr/>
        </p:nvSpPr>
        <p:spPr>
          <a:xfrm>
            <a:off x="9270125" y="5158893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DA7C-226D-F1E3-9613-609FB3D9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2DA065-C213-C8FB-BD0B-A2EDCC4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Each </a:t>
            </a:r>
            <a:r>
              <a:rPr lang="en-US" altLang="ja-JP" dirty="0" err="1"/>
              <a:t>uni</a:t>
            </a:r>
            <a:r>
              <a:rPr lang="en-US" altLang="ja-JP" dirty="0"/>
              <a:t>-model</a:t>
            </a:r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B45A10-67D8-C634-3318-E30CD75F0149}"/>
              </a:ext>
            </a:extLst>
          </p:cNvPr>
          <p:cNvSpPr txBox="1"/>
          <p:nvPr/>
        </p:nvSpPr>
        <p:spPr>
          <a:xfrm>
            <a:off x="437408" y="906554"/>
            <a:ext cx="11317184" cy="1303809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SMI-TED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SMI-SSED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SELFIES-TED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MHG-GED</a:t>
            </a:r>
          </a:p>
        </p:txBody>
      </p:sp>
    </p:spTree>
    <p:extLst>
      <p:ext uri="{BB962C8B-B14F-4D97-AF65-F5344CB8AC3E}">
        <p14:creationId xmlns:p14="http://schemas.microsoft.com/office/powerpoint/2010/main" val="36456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A1308C7-D420-D135-0FCB-644D8CE3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SMILES-based Transformer Encoder-Decoder (SMILES-TED)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BC43F63-2A48-14E3-486C-12169DE9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" y="1466603"/>
            <a:ext cx="11989168" cy="392479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38351D-5B9D-F268-E61C-644BC7D12671}"/>
              </a:ext>
            </a:extLst>
          </p:cNvPr>
          <p:cNvSpPr txBox="1"/>
          <p:nvPr/>
        </p:nvSpPr>
        <p:spPr>
          <a:xfrm>
            <a:off x="403761" y="4346369"/>
            <a:ext cx="4506143" cy="2011695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Transformer Encoder Decoder</a:t>
            </a: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できること：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Property prediction (quantum property prediction)</a:t>
            </a: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Molecule generation</a:t>
            </a: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F6F38-4992-B98F-D032-FF03EDF7E646}"/>
              </a:ext>
            </a:extLst>
          </p:cNvPr>
          <p:cNvSpPr txBox="1"/>
          <p:nvPr/>
        </p:nvSpPr>
        <p:spPr>
          <a:xfrm>
            <a:off x="255879" y="3651042"/>
            <a:ext cx="2411929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F0000"/>
                </a:solidFill>
              </a:rPr>
              <a:t>91 million SMILES samples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0CDBB-79EF-FE51-D4BD-296341AC3CFF}"/>
              </a:ext>
            </a:extLst>
          </p:cNvPr>
          <p:cNvSpPr txBox="1"/>
          <p:nvPr/>
        </p:nvSpPr>
        <p:spPr>
          <a:xfrm>
            <a:off x="255879" y="844189"/>
            <a:ext cx="4257677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大量の</a:t>
            </a:r>
            <a:r>
              <a:rPr kumimoji="1" lang="en-US" altLang="ja-JP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データで事前学習したファンデーションモデル</a:t>
            </a:r>
          </a:p>
        </p:txBody>
      </p:sp>
    </p:spTree>
    <p:extLst>
      <p:ext uri="{BB962C8B-B14F-4D97-AF65-F5344CB8AC3E}">
        <p14:creationId xmlns:p14="http://schemas.microsoft.com/office/powerpoint/2010/main" val="198379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E801-7496-7B71-3271-90C155CA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EC2334A-BD06-DC85-C1DA-D07DF94E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SELFIES-based Transformer Encoder-Decoder (SELFIES-TED)</a:t>
            </a:r>
            <a:endParaRPr lang="ja-JP" altLang="en-US"/>
          </a:p>
        </p:txBody>
      </p:sp>
      <p:pic>
        <p:nvPicPr>
          <p:cNvPr id="7" name="図 6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08FC5F1-2548-72DF-794B-E2E13BFA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67" y="1035366"/>
            <a:ext cx="7772400" cy="40647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799127-26DD-9FCC-F24C-E64E7D653870}"/>
              </a:ext>
            </a:extLst>
          </p:cNvPr>
          <p:cNvSpPr txBox="1"/>
          <p:nvPr/>
        </p:nvSpPr>
        <p:spPr>
          <a:xfrm>
            <a:off x="403761" y="4346369"/>
            <a:ext cx="2499183" cy="1580808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SELFIES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BART Transformer Model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できること：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Molecule generation</a:t>
            </a: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F14881-11D7-2A95-90D1-5276ADECB316}"/>
              </a:ext>
            </a:extLst>
          </p:cNvPr>
          <p:cNvSpPr txBox="1"/>
          <p:nvPr/>
        </p:nvSpPr>
        <p:spPr>
          <a:xfrm>
            <a:off x="255879" y="844189"/>
            <a:ext cx="4275310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大量の</a:t>
            </a:r>
            <a:r>
              <a:rPr kumimoji="1" lang="en-US" altLang="ja-JP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SELFIES</a:t>
            </a:r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データで事前学習したファンデーションモデル</a:t>
            </a:r>
          </a:p>
        </p:txBody>
      </p:sp>
    </p:spTree>
    <p:extLst>
      <p:ext uri="{BB962C8B-B14F-4D97-AF65-F5344CB8AC3E}">
        <p14:creationId xmlns:p14="http://schemas.microsoft.com/office/powerpoint/2010/main" val="319584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3136-8FAC-D3B6-7471-7A715CA2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91EFF87-BFF3-144B-981C-ABC9BB2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SMILES-based Mamba-based encoder-decoder model (SMI-SSED)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700E9A1-1699-41D8-E26B-FF706C10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5" y="1810987"/>
            <a:ext cx="11549370" cy="323602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2311A6-0121-8012-9D63-57014E49816C}"/>
              </a:ext>
            </a:extLst>
          </p:cNvPr>
          <p:cNvSpPr txBox="1"/>
          <p:nvPr/>
        </p:nvSpPr>
        <p:spPr>
          <a:xfrm>
            <a:off x="4041701" y="1666913"/>
            <a:ext cx="4108598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lang="en" altLang="ja-JP" dirty="0">
                <a:solidFill>
                  <a:srgbClr val="FF0000"/>
                </a:solidFill>
              </a:rPr>
              <a:t>Structured state space sequence models (SSMs)</a:t>
            </a:r>
            <a:endParaRPr kumimoji="1" lang="ja-JP" altLang="en-US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351FCDD-1F6A-FE7C-1256-AE2DA3D50045}"/>
              </a:ext>
            </a:extLst>
          </p:cNvPr>
          <p:cNvCxnSpPr/>
          <p:nvPr/>
        </p:nvCxnSpPr>
        <p:spPr>
          <a:xfrm>
            <a:off x="6412675" y="1955060"/>
            <a:ext cx="0" cy="657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AE492C-A752-D18A-1904-28523D2B7943}"/>
              </a:ext>
            </a:extLst>
          </p:cNvPr>
          <p:cNvSpPr txBox="1"/>
          <p:nvPr/>
        </p:nvSpPr>
        <p:spPr>
          <a:xfrm>
            <a:off x="403761" y="4346369"/>
            <a:ext cx="8117708" cy="2442583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Mamba 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を使用。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Mamba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Attention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や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MLPBlock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を持たない簡素化されたアーキテクチャ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・高速な推論（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Transformer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の約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倍）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GPU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メモリ最適化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できること：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Molecular property prediction, classification, molecular reconstruction, synthesis yield prediction</a:t>
            </a: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CDEAA3-7D4A-ED19-B8FC-E8F5B81219F0}"/>
              </a:ext>
            </a:extLst>
          </p:cNvPr>
          <p:cNvSpPr txBox="1"/>
          <p:nvPr/>
        </p:nvSpPr>
        <p:spPr>
          <a:xfrm>
            <a:off x="255879" y="844189"/>
            <a:ext cx="6360817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大量の</a:t>
            </a:r>
            <a:r>
              <a:rPr kumimoji="1" lang="en-US" altLang="ja-JP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データで事前学習し、</a:t>
            </a:r>
            <a:r>
              <a:rPr kumimoji="1" lang="en-US" altLang="ja-JP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Mamba model</a:t>
            </a:r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を活用したファンデーションモデル</a:t>
            </a:r>
          </a:p>
        </p:txBody>
      </p:sp>
    </p:spTree>
    <p:extLst>
      <p:ext uri="{BB962C8B-B14F-4D97-AF65-F5344CB8AC3E}">
        <p14:creationId xmlns:p14="http://schemas.microsoft.com/office/powerpoint/2010/main" val="260457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2188-398F-B32C-1C5E-7F388B1D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B5D4A02-42B7-B2F4-B36F-3267CE63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Mamba</a:t>
            </a:r>
            <a:r>
              <a:rPr lang="ja-JP" altLang="en-US"/>
              <a:t>（</a:t>
            </a:r>
            <a:r>
              <a:rPr lang="en-US" altLang="ja-JP" dirty="0"/>
              <a:t>Selective SSM</a:t>
            </a:r>
            <a:r>
              <a:rPr lang="ja-JP" altLang="en-US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60AE7F-2FE1-9974-2BF4-C03A21656ED7}"/>
              </a:ext>
            </a:extLst>
          </p:cNvPr>
          <p:cNvSpPr txBox="1"/>
          <p:nvPr/>
        </p:nvSpPr>
        <p:spPr>
          <a:xfrm>
            <a:off x="135923" y="6315492"/>
            <a:ext cx="60979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hlinkClick r:id="rId2"/>
              </a:rPr>
              <a:t>https://qiita.com/peony_snow/items/649ecb307cd3b5c10aa7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BF221E6-B58C-A5BD-69E7-1CF917B6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84317"/>
            <a:ext cx="7620000" cy="427808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DAD4F-ED32-8814-E963-B3A3C1729D6E}"/>
              </a:ext>
            </a:extLst>
          </p:cNvPr>
          <p:cNvSpPr txBox="1"/>
          <p:nvPr/>
        </p:nvSpPr>
        <p:spPr>
          <a:xfrm>
            <a:off x="305915" y="857250"/>
            <a:ext cx="908685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/>
              <a:t>推論時は</a:t>
            </a:r>
            <a:r>
              <a:rPr lang="en" altLang="ja-JP" dirty="0"/>
              <a:t>RNN</a:t>
            </a:r>
            <a:r>
              <a:rPr lang="ja-JP" altLang="en-US"/>
              <a:t>のように</a:t>
            </a:r>
            <a:r>
              <a:rPr lang="en" altLang="ja-JP" dirty="0"/>
              <a:t>O(L)</a:t>
            </a:r>
            <a:r>
              <a:rPr lang="ja-JP" altLang="en-US"/>
              <a:t>のオーダで動作し、学習時は</a:t>
            </a:r>
            <a:r>
              <a:rPr lang="en" altLang="ja-JP" dirty="0"/>
              <a:t>Transformer</a:t>
            </a:r>
            <a:r>
              <a:rPr lang="ja-JP" altLang="en-US"/>
              <a:t>のように並列化された処理が可能という２つのモデルのいいとこどりをしたようなモデルです</a:t>
            </a:r>
          </a:p>
        </p:txBody>
      </p:sp>
    </p:spTree>
    <p:extLst>
      <p:ext uri="{BB962C8B-B14F-4D97-AF65-F5344CB8AC3E}">
        <p14:creationId xmlns:p14="http://schemas.microsoft.com/office/powerpoint/2010/main" val="289742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B848-9311-1E33-1114-B28211919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648C3C7-040F-EA3F-2FA3-C506ADED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2" y="97476"/>
            <a:ext cx="10024077" cy="503237"/>
          </a:xfrm>
        </p:spPr>
        <p:txBody>
          <a:bodyPr/>
          <a:lstStyle/>
          <a:p>
            <a:r>
              <a:rPr lang="en-US" altLang="ja-JP" sz="2000" dirty="0"/>
              <a:t>Molecular Hypergraph Grammar with Graph-based Encoder Decoder (MHG-GED)</a:t>
            </a:r>
            <a:endParaRPr lang="ja-JP" altLang="en-US" sz="20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37834FF-7589-9D19-E842-49447DA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77" y="1095095"/>
            <a:ext cx="9116224" cy="342603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BF5724C-DEB3-4249-C801-93A831FFC168}"/>
              </a:ext>
            </a:extLst>
          </p:cNvPr>
          <p:cNvSpPr txBox="1"/>
          <p:nvPr/>
        </p:nvSpPr>
        <p:spPr>
          <a:xfrm>
            <a:off x="245716" y="4521127"/>
            <a:ext cx="11288448" cy="2011695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化学分子をグラフとして学習。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MHG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：三つの特徴をベースに分子を生成ー＞</a:t>
            </a:r>
            <a:r>
              <a:rPr lang="ja-JP" altLang="en-US"/>
              <a:t>文脈自由グラフ文法、無効な分子を生成しない、原子レベルの結合と立体化学情報を表現可能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できること：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Molecule generation</a:t>
            </a: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Property prediction</a:t>
            </a: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4ECF6-A312-540B-B319-6ECCC6346B60}"/>
              </a:ext>
            </a:extLst>
          </p:cNvPr>
          <p:cNvSpPr txBox="1"/>
          <p:nvPr/>
        </p:nvSpPr>
        <p:spPr>
          <a:xfrm>
            <a:off x="245716" y="6317379"/>
            <a:ext cx="4849185" cy="503590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3"/>
              </a:rPr>
              <a:t>https://proceedings.mlr.press/v97/kajino19a/kajino19a.pdf</a:t>
            </a:r>
            <a:endParaRPr kumimoji="1" lang="en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4"/>
              </a:rPr>
              <a:t>https://arxiv.org/pdf/2309.16374</a:t>
            </a:r>
            <a:endParaRPr kumimoji="1" lang="en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662C4B-C096-895E-36C8-8CD159AB7FD8}"/>
              </a:ext>
            </a:extLst>
          </p:cNvPr>
          <p:cNvSpPr txBox="1"/>
          <p:nvPr/>
        </p:nvSpPr>
        <p:spPr>
          <a:xfrm>
            <a:off x="255879" y="844189"/>
            <a:ext cx="5985714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大量の化学分子グラフデータで事前学習し、</a:t>
            </a:r>
            <a:r>
              <a:rPr kumimoji="1" lang="en-US" altLang="ja-JP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MHG</a:t>
            </a:r>
            <a:r>
              <a:rPr kumimoji="1" lang="ja-JP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を活用したファンデーションモデル</a:t>
            </a:r>
          </a:p>
        </p:txBody>
      </p:sp>
    </p:spTree>
    <p:extLst>
      <p:ext uri="{BB962C8B-B14F-4D97-AF65-F5344CB8AC3E}">
        <p14:creationId xmlns:p14="http://schemas.microsoft.com/office/powerpoint/2010/main" val="2935953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NRI Template">
      <a:dk1>
        <a:srgbClr val="000000"/>
      </a:dk1>
      <a:lt1>
        <a:srgbClr val="FFFFFF"/>
      </a:lt1>
      <a:dk2>
        <a:srgbClr val="CCCCCC"/>
      </a:dk2>
      <a:lt2>
        <a:srgbClr val="7F7F7F"/>
      </a:lt2>
      <a:accent1>
        <a:srgbClr val="40647F"/>
      </a:accent1>
      <a:accent2>
        <a:srgbClr val="7AABCC"/>
      </a:accent2>
      <a:accent3>
        <a:srgbClr val="B5D1E2"/>
      </a:accent3>
      <a:accent4>
        <a:srgbClr val="E57E17"/>
      </a:accent4>
      <a:accent5>
        <a:srgbClr val="BF1313"/>
      </a:accent5>
      <a:accent6>
        <a:srgbClr val="005BAC"/>
      </a:accent6>
      <a:hlink>
        <a:srgbClr val="E57E17"/>
      </a:hlink>
      <a:folHlink>
        <a:srgbClr val="BF1313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38100">
          <a:noFill/>
        </a:ln>
      </a:spPr>
      <a:bodyPr wrap="square" lIns="108000" tIns="36000" rIns="108000" bIns="36000" rtlCol="0" anchor="t" anchorCtr="0">
        <a:spAutoFit/>
      </a:bodyPr>
      <a:lstStyle>
        <a:defPPr algn="l">
          <a:defRPr kumimoji="1" smtClean="0">
            <a:solidFill>
              <a:schemeClr val="tx1">
                <a:lumMod val="75000"/>
                <a:lumOff val="25000"/>
              </a:schemeClr>
            </a:solidFill>
            <a:latin typeface="Yu Gothic UI" panose="020B0500000000000000" pitchFamily="34" charset="-128"/>
            <a:ea typeface="Yu Gothic UI" panose="020B05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45810</TotalTime>
  <Words>373</Words>
  <Application>Microsoft Macintosh PowerPoint</Application>
  <PresentationFormat>ワイド画面</PresentationFormat>
  <Paragraphs>58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M PLUS 1p</vt:lpstr>
      <vt:lpstr>Yu Gothic UI</vt:lpstr>
      <vt:lpstr>Meiryo</vt:lpstr>
      <vt:lpstr>Yu Gothic</vt:lpstr>
      <vt:lpstr>Arial</vt:lpstr>
      <vt:lpstr>Template</vt:lpstr>
      <vt:lpstr>PowerPoint プレゼンテーション</vt:lpstr>
      <vt:lpstr>Model Architecture</vt:lpstr>
      <vt:lpstr>Each uni-model</vt:lpstr>
      <vt:lpstr>SMILES-based Transformer Encoder-Decoder (SMILES-TED)</vt:lpstr>
      <vt:lpstr>SELFIES-based Transformer Encoder-Decoder (SELFIES-TED)</vt:lpstr>
      <vt:lpstr>SMILES-based Mamba-based encoder-decoder model (SMI-SSED)</vt:lpstr>
      <vt:lpstr>Mamba（Selective SSM）</vt:lpstr>
      <vt:lpstr>Molecular Hypergraph Grammar with Graph-based Encoder Decoder (MHG-GED)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IGP-2000027</dc:creator>
  <cp:lastModifiedBy>Uen Tinnlea</cp:lastModifiedBy>
  <cp:revision>291</cp:revision>
  <cp:lastPrinted>2021-08-25T01:17:35Z</cp:lastPrinted>
  <dcterms:created xsi:type="dcterms:W3CDTF">2015-01-28T10:57:14Z</dcterms:created>
  <dcterms:modified xsi:type="dcterms:W3CDTF">2025-02-07T07:19:14Z</dcterms:modified>
</cp:coreProperties>
</file>